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2" r:id="rId2"/>
    <p:sldId id="289" r:id="rId3"/>
    <p:sldId id="353" r:id="rId4"/>
    <p:sldId id="354" r:id="rId5"/>
    <p:sldId id="355" r:id="rId6"/>
    <p:sldId id="357" r:id="rId7"/>
    <p:sldId id="358" r:id="rId8"/>
    <p:sldId id="359" r:id="rId9"/>
    <p:sldId id="360" r:id="rId10"/>
    <p:sldId id="361" r:id="rId11"/>
    <p:sldId id="363" r:id="rId12"/>
    <p:sldId id="364" r:id="rId13"/>
    <p:sldId id="365" r:id="rId14"/>
    <p:sldId id="366" r:id="rId15"/>
    <p:sldId id="368" r:id="rId16"/>
    <p:sldId id="369" r:id="rId17"/>
    <p:sldId id="370" r:id="rId18"/>
    <p:sldId id="371" r:id="rId19"/>
    <p:sldId id="32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24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347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elalarengg.ac.in/vcdept/dpcse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2743200"/>
            <a:ext cx="8077200" cy="1543056"/>
          </a:xfrm>
        </p:spPr>
        <p:txBody>
          <a:bodyPr/>
          <a:lstStyle/>
          <a:p>
            <a:pPr marL="182880" indent="0" algn="ctr">
              <a:buNone/>
            </a:pPr>
            <a:r>
              <a:rPr lang="en-IN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18ITT42 - DESIGN AND ANALYSIS OF ALGORITHMS 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(IV-Semester)</a:t>
            </a:r>
            <a:endParaRPr lang="en-IN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495800"/>
            <a:ext cx="5637010" cy="1447800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Handled By: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Dr.V.Latha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Jothi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, Professor</a:t>
            </a:r>
            <a:endParaRPr lang="en-IN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152400"/>
            <a:ext cx="8305800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en-US" sz="2800" dirty="0" err="1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Velalar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College of Engineering and Technology</a:t>
            </a:r>
          </a:p>
          <a:p>
            <a:pPr marL="182880" indent="0" algn="ctr">
              <a:buFont typeface="Georgia" pitchFamily="18" charset="0"/>
              <a:buNone/>
            </a:pPr>
            <a:r>
              <a:rPr lang="en-US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(Autonomous)</a:t>
            </a:r>
          </a:p>
          <a:p>
            <a:pPr marL="182880" indent="0" algn="ctr">
              <a:buNone/>
            </a:pPr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Department </a:t>
            </a:r>
            <a:r>
              <a:rPr lang="en-US" sz="28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of CSE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</a:t>
            </a:r>
            <a:endParaRPr lang="en-US" sz="3600" i="1" dirty="0" smtClean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  <a:hlinkClick r:id="rId2"/>
            </a:endParaRPr>
          </a:p>
          <a:p>
            <a:pPr marL="182880" indent="0" algn="ctr">
              <a:buNone/>
            </a:pPr>
            <a:r>
              <a:rPr lang="en-US" sz="18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(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Accredited by NBA)</a:t>
            </a:r>
            <a:endParaRPr lang="en-US" sz="1800" i="1" dirty="0" smtClean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82880" indent="0" algn="ctr">
              <a:buFont typeface="Georgia" pitchFamily="18" charset="0"/>
              <a:buNone/>
            </a:pPr>
            <a:endParaRPr lang="en-IN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54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Autofit/>
          </a:bodyPr>
          <a:lstStyle/>
          <a:p>
            <a:pPr marL="252000" indent="-252000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InsertionSort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(A[0..n − 1])</a:t>
            </a:r>
          </a:p>
          <a:p>
            <a:pPr marL="252000" indent="-252000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//Sorts a given array by insertion sort</a:t>
            </a:r>
          </a:p>
          <a:p>
            <a:pPr marL="252000" indent="-252000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//Input: An array A[0..n − 1] of n orderable elements</a:t>
            </a:r>
          </a:p>
          <a:p>
            <a:pPr marL="252000" indent="-252000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//Output: Array A[0..n − 1] sorted in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nondecreasing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order</a:t>
            </a:r>
          </a:p>
          <a:p>
            <a:pPr marL="252000" indent="-252000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←1 to n − 1 do</a:t>
            </a:r>
          </a:p>
          <a:p>
            <a:pPr marL="846360" lvl="2" indent="-252000" algn="just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←A[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marL="846360" lvl="2" indent="-252000" algn="just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 ←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− 1</a:t>
            </a:r>
          </a:p>
          <a:p>
            <a:pPr marL="846360" lvl="2" indent="-252000" algn="just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while j ≥ 0 and A[j ]&gt; v do</a:t>
            </a:r>
          </a:p>
          <a:p>
            <a:pPr marL="1120680" lvl="3" indent="-252000" algn="just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A[j + 1]←A[j ]</a:t>
            </a:r>
          </a:p>
          <a:p>
            <a:pPr marL="1120680" lvl="3" indent="-252000" algn="just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 ←j − 1</a:t>
            </a:r>
          </a:p>
          <a:p>
            <a:pPr marL="846360" lvl="2" indent="-252000" algn="just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A[j + 1]←v</a:t>
            </a:r>
          </a:p>
          <a:p>
            <a:pPr marL="252000" indent="-252000" algn="just">
              <a:buNone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Insertion 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Autofit/>
          </a:bodyPr>
          <a:lstStyle/>
          <a:p>
            <a:pPr marL="252000" indent="-252000"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basic operation of the algorithm is the key comparison A[j ] &gt; v.</a:t>
            </a:r>
          </a:p>
          <a:p>
            <a:pPr marL="252000" indent="-252000"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worst case, A[j ]&gt; v is executed the largest number of times, i.e., for every j =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− 1,  . . . ,  0. Since v = A[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], it happens if and only if A[j ]&gt;A[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 for  j =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− 1 , . . . ,  0.</a:t>
            </a:r>
          </a:p>
          <a:p>
            <a:pPr marL="252000" indent="-252000"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the worst-case input, we get A[0] &gt; A[1] (for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1), A[1]&gt;A[2] (for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2), . . . , A[n − 2]&gt;A[n − 1] (for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n − 1)</a:t>
            </a:r>
          </a:p>
          <a:p>
            <a:pPr marL="252000" indent="-252000"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number of key comparisons for such an input is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Analysis of Insertion Sort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7" y="4643446"/>
            <a:ext cx="647704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Autofit/>
          </a:bodyPr>
          <a:lstStyle/>
          <a:p>
            <a:pPr marL="252000" indent="-252000"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best case, the comparison A[j ]&gt; v is executed only once on every iteration of the outer loop. It happens if and only if A[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− 1]≤ A[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 for every   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1, . . . , n − 1, i.e., if the input array is already sorted in non-decreasing order.</a:t>
            </a:r>
          </a:p>
          <a:p>
            <a:pPr marL="252000" indent="-252000" algn="just"/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Analysis of Insertion Sort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5" y="2657475"/>
            <a:ext cx="5211953" cy="1271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2814638"/>
            <a:ext cx="8077200" cy="757238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BINARY SEARCH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54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Autofit/>
          </a:bodyPr>
          <a:lstStyle/>
          <a:p>
            <a:pPr marL="252000" indent="-252000" algn="just"/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be solved using decrease by a constant factor variation of Decrease and Conquer algorithm design technique.</a:t>
            </a:r>
          </a:p>
          <a:p>
            <a:pPr marL="252000" indent="-252000" algn="just"/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Binary search is a remarkably efficient algorithm for searching in a sorted array.</a:t>
            </a:r>
          </a:p>
          <a:p>
            <a:pPr marL="252000" indent="-252000" algn="just"/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works by comparing a search key K with the array’s middle element A[m]. If they match, the algorithm stops; otherwise, the same operation is repeated recursively for the first half of the array if K &lt;A[m], and for the second half if K &gt;A[m].</a:t>
            </a:r>
          </a:p>
          <a:p>
            <a:pPr marL="252000" indent="-252000" algn="just"/>
            <a:endParaRPr lang="en-US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/>
            <a:endParaRPr lang="en-US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BINARY SEARCH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786321"/>
            <a:ext cx="4500594" cy="1424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Autofit/>
          </a:bodyPr>
          <a:lstStyle/>
          <a:p>
            <a:pPr marL="252000" indent="-252000" algn="just"/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Search 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= 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70 in the given array</a:t>
            </a:r>
          </a:p>
          <a:p>
            <a:pPr marL="252000" indent="-252000" algn="just"/>
            <a:endParaRPr lang="en-US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/>
            <a:endParaRPr lang="en-US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/>
            <a:endParaRPr lang="en-US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BINARY SEARCH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643050"/>
            <a:ext cx="596288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9896" y="2786058"/>
            <a:ext cx="700057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Autofit/>
          </a:bodyPr>
          <a:lstStyle/>
          <a:p>
            <a:pPr marL="252000" indent="-252000" algn="just"/>
            <a:endParaRPr lang="en-US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/>
            <a:endParaRPr lang="en-US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/>
            <a:endParaRPr lang="en-US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BINARY SEARCH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71546"/>
            <a:ext cx="751840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Autofit/>
          </a:bodyPr>
          <a:lstStyle/>
          <a:p>
            <a:pPr marL="252000" indent="-252000" algn="just"/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algorithm’s basic operation is comparison.</a:t>
            </a:r>
          </a:p>
          <a:p>
            <a:pPr marL="252000" indent="-252000" algn="just"/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Therefore the number of comparisons needed is</a:t>
            </a:r>
            <a:endParaRPr lang="en-US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spcAft>
                <a:spcPts val="0"/>
              </a:spcAft>
              <a:buNone/>
            </a:pP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worst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worst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(n/2) + 1 for n &gt; 1,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worst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(1) =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1 ---- 1</a:t>
            </a:r>
          </a:p>
          <a:p>
            <a:pPr marL="252000" indent="-252000" algn="just"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worst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(n/2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worst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(n/4) + 1 ---- 2</a:t>
            </a: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	Sub. 2 in 1,</a:t>
            </a: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worst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worst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(n/4) + 1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+ 1 </a:t>
            </a: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worst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(n/4) +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252000" indent="-252000" algn="just"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=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worst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(n/8)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and so on</a:t>
            </a:r>
          </a:p>
          <a:p>
            <a:pPr marL="252000" indent="-252000" algn="just"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general,</a:t>
            </a:r>
          </a:p>
          <a:p>
            <a:pPr marL="252000" indent="-252000" algn="just"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worst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=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worst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(n/2</a:t>
            </a:r>
            <a:r>
              <a:rPr lang="en-US" sz="1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pPr marL="252000" indent="-252000" algn="just"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Let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= 2</a:t>
            </a:r>
            <a:r>
              <a:rPr lang="en-US" sz="1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worst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n-US" sz="1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worst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=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worst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= 1+k</a:t>
            </a:r>
          </a:p>
          <a:p>
            <a:pPr marL="252000" indent="-252000" algn="just"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=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k = log</a:t>
            </a:r>
            <a:r>
              <a:rPr lang="en-US" sz="1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marL="252000" indent="-252000" algn="just"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worst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1 +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1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buNone/>
            </a:pPr>
            <a:endParaRPr lang="en-US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Analysis of Binary Search Algorithm</a:t>
            </a:r>
            <a:endParaRPr lang="en-IN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Autofit/>
          </a:bodyPr>
          <a:lstStyle/>
          <a:p>
            <a:pPr marL="252000" indent="-252000" algn="just"/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worst-case 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time efficiency 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binary search is </a:t>
            </a:r>
            <a:r>
              <a:rPr lang="el-GR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(log 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252000" indent="-252000" algn="just"/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average 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number of key comparisons made 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 binary 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search is only slightly smaller than that in the worst case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			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5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≈ 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5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n.</a:t>
            </a:r>
          </a:p>
          <a:p>
            <a:pPr marL="252000" indent="-252000" algn="just">
              <a:buNone/>
            </a:pPr>
            <a:endParaRPr lang="en-US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/>
            <a:endParaRPr lang="en-US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/>
            <a:endParaRPr lang="en-US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BINARY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0115" y="2714620"/>
            <a:ext cx="48636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08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642918"/>
            <a:ext cx="8286808" cy="578647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3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UNIT – II </a:t>
            </a:r>
          </a:p>
          <a:p>
            <a:pPr algn="just">
              <a:buNone/>
            </a:pPr>
            <a:r>
              <a:rPr lang="en-US" sz="3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Analysis of Sorting and Searching Algorithms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Brute Force – Selection Sort and Bubble Sort - Divide and conquer – Merge sort – Quick Sort-</a:t>
            </a:r>
            <a:r>
              <a:rPr lang="en-US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Strassen‟s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Matrix Multiplication -Decrease and Conquer – Insertion Sort–Transform and Conquer-Heaps and Heap sort- Analysis of Linear Search and Binary search techniques </a:t>
            </a:r>
            <a:endParaRPr lang="en-IN" sz="3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2814638"/>
            <a:ext cx="8077200" cy="757238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DECREASE AND CONQUER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54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Autofit/>
          </a:bodyPr>
          <a:lstStyle/>
          <a:p>
            <a:pPr marL="252000" indent="-252000" algn="just"/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decrease-and-conquer technique is based on exploiting the relationship between a solution to a given instance of a problem and a solution to its smaller instance.</a:t>
            </a:r>
          </a:p>
          <a:p>
            <a:pPr marL="252000" indent="-252000" algn="just"/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be solved by top down or bottom up approach</a:t>
            </a:r>
          </a:p>
          <a:p>
            <a:pPr marL="252000" indent="-252000" algn="just"/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are three major variations of decrease-and-conquer:</a:t>
            </a:r>
          </a:p>
          <a:p>
            <a:pPr marL="572040" lvl="1" indent="-252000" algn="just">
              <a:buFont typeface="Wingdings" pitchFamily="2" charset="2"/>
              <a:buChar char="ü"/>
            </a:pP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decrease by a constant</a:t>
            </a:r>
          </a:p>
          <a:p>
            <a:pPr marL="572040" lvl="1" indent="-252000" algn="just">
              <a:buFont typeface="Wingdings" pitchFamily="2" charset="2"/>
              <a:buChar char="ü"/>
            </a:pP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decrease by a constant factor</a:t>
            </a:r>
          </a:p>
          <a:p>
            <a:pPr marL="572040" lvl="1" indent="-252000" algn="just">
              <a:buFont typeface="Wingdings" pitchFamily="2" charset="2"/>
              <a:buChar char="ü"/>
            </a:pP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variable size decrease	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DECREASE AND CONQUER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Autofit/>
          </a:bodyPr>
          <a:lstStyle/>
          <a:p>
            <a:pPr marL="252000" indent="-252000"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size of an instance is reduced by the same constant usually 1.</a:t>
            </a:r>
          </a:p>
          <a:p>
            <a:pPr marL="252000" indent="-252000"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example a</a:t>
            </a:r>
            <a:r>
              <a:rPr lang="en-US" sz="2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a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a</a:t>
            </a:r>
            <a:r>
              <a:rPr lang="en-US" sz="2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n-1</a:t>
            </a:r>
          </a:p>
          <a:p>
            <a:pPr marL="252000" indent="-252000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This can be written using top – down approach as </a:t>
            </a:r>
          </a:p>
          <a:p>
            <a:pPr marL="252000" indent="-252000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252000" indent="-252000" algn="just">
              <a:buNone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buNone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using bottom - up approach it can be written as </a:t>
            </a:r>
          </a:p>
          <a:p>
            <a:pPr marL="252000" indent="-252000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multiplying 1 by a, n times</a:t>
            </a:r>
          </a:p>
          <a:p>
            <a:pPr marL="252000" indent="-252000" algn="just">
              <a:buNone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DECREASE AND CONQUER - decrease by a constant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024929"/>
            <a:ext cx="3500462" cy="104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Autofit/>
          </a:bodyPr>
          <a:lstStyle/>
          <a:p>
            <a:pPr marL="252000" indent="-252000"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reducing a problem instance by the same constant factor on each iteration of the algorithm, usually 2.</a:t>
            </a:r>
          </a:p>
          <a:p>
            <a:pPr marL="252000" indent="-252000"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example a</a:t>
            </a:r>
            <a:r>
              <a:rPr lang="en-US" sz="2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(a</a:t>
            </a:r>
            <a:r>
              <a:rPr lang="en-US" sz="2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n/2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n is even</a:t>
            </a:r>
          </a:p>
          <a:p>
            <a:pPr marL="252000" indent="-252000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a</a:t>
            </a:r>
            <a:r>
              <a:rPr lang="en-US" sz="2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a * (a</a:t>
            </a:r>
            <a:r>
              <a:rPr lang="en-US" sz="2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(n-1)/2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n is odd</a:t>
            </a:r>
          </a:p>
          <a:p>
            <a:pPr marL="252000" indent="-252000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Combining it can be written as</a:t>
            </a:r>
          </a:p>
          <a:p>
            <a:pPr marL="252000" indent="-252000" algn="just">
              <a:buNone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DECREASE AND CONQUER - decrease by a constant factor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500438"/>
            <a:ext cx="597194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Autofit/>
          </a:bodyPr>
          <a:lstStyle/>
          <a:p>
            <a:pPr marL="252000" indent="-252000"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size-reduction pattern varies from one iteration to another.</a:t>
            </a:r>
          </a:p>
          <a:p>
            <a:pPr marL="252000" indent="-252000" algn="just"/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Euclid’s algorithm for computing the greatest common divisor </a:t>
            </a:r>
          </a:p>
          <a:p>
            <a:pPr marL="252000" indent="-252000" algn="ctr">
              <a:buNone/>
            </a:pP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(m, n) =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(n, m mod n)</a:t>
            </a:r>
          </a:p>
          <a:p>
            <a:pPr marL="252000" indent="-252000" algn="just">
              <a:buNone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buNone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DECREASE AND CONQUER - variable-size-decrease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Autofit/>
          </a:bodyPr>
          <a:lstStyle/>
          <a:p>
            <a:pPr marL="252000" indent="-252000"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be solved by decrease-by-one technique</a:t>
            </a:r>
          </a:p>
          <a:p>
            <a:pPr marL="252000" indent="-252000"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similar to the way we sort playing cards</a:t>
            </a:r>
          </a:p>
          <a:p>
            <a:pPr marL="252000" indent="-252000"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array is virtually split into a sorted and an unsorted part. Values from the unsorted part are picked and placed at the correct position in the sorted part.</a:t>
            </a:r>
          </a:p>
          <a:p>
            <a:pPr marL="252000" indent="-252000"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Insertion sort is efficient for small data values</a:t>
            </a:r>
          </a:p>
          <a:p>
            <a:pPr marL="252000" indent="-252000"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Insertion sort is adaptive in nature, i.e. it is appropriate for data sets which are already partially sorted.</a:t>
            </a:r>
          </a:p>
          <a:p>
            <a:pPr marL="252000" indent="-252000" algn="just"/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buNone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Insertion 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Autofit/>
          </a:bodyPr>
          <a:lstStyle/>
          <a:p>
            <a:pPr marL="572040" lvl="1" indent="-252000" algn="ctr">
              <a:buNone/>
            </a:pPr>
            <a:endParaRPr lang="en-US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2040" lvl="1" indent="-252000" algn="ctr">
              <a:buNone/>
            </a:pP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12|	11	13	5	6</a:t>
            </a:r>
          </a:p>
          <a:p>
            <a:pPr marL="252000" lvl="1" indent="-252000" algn="ctr">
              <a:buNone/>
            </a:pP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	12|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13	5	6</a:t>
            </a:r>
          </a:p>
          <a:p>
            <a:pPr marL="252000" indent="-252000" algn="ctr">
              <a:buNone/>
            </a:pP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	12	13|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5	6</a:t>
            </a:r>
          </a:p>
          <a:p>
            <a:pPr marL="252000" lvl="1" indent="-252000" algn="ctr">
              <a:buNone/>
            </a:pP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	11	12	13|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6</a:t>
            </a:r>
          </a:p>
          <a:p>
            <a:pPr marL="252000" lvl="1" indent="-252000" algn="ctr">
              <a:buNone/>
            </a:pP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	  6	 11	 12	13</a:t>
            </a:r>
            <a:endParaRPr lang="en-US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buNone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buNone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Insertion 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2167</TotalTime>
  <Words>686</Words>
  <Application>Microsoft Office PowerPoint</Application>
  <PresentationFormat>On-screen Show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Slipstream</vt:lpstr>
      <vt:lpstr>18ITT42 - DESIGN AND ANALYSIS OF ALGORITHMS  (IV-Semester)</vt:lpstr>
      <vt:lpstr>Slide 2</vt:lpstr>
      <vt:lpstr>DECREASE AND CONQUER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BINARY SEARCH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18CST32-Data Structures III-Semester</dc:title>
  <dc:creator>MYiT</dc:creator>
  <cp:lastModifiedBy>CSE</cp:lastModifiedBy>
  <cp:revision>189</cp:revision>
  <dcterms:created xsi:type="dcterms:W3CDTF">2006-08-16T00:00:00Z</dcterms:created>
  <dcterms:modified xsi:type="dcterms:W3CDTF">2023-02-07T03:54:08Z</dcterms:modified>
</cp:coreProperties>
</file>